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3" r:id="rId2"/>
    <p:sldId id="421" r:id="rId3"/>
    <p:sldId id="383" r:id="rId4"/>
    <p:sldId id="387" r:id="rId5"/>
    <p:sldId id="422" r:id="rId6"/>
    <p:sldId id="423" r:id="rId7"/>
    <p:sldId id="424" r:id="rId8"/>
    <p:sldId id="425" r:id="rId9"/>
  </p:sldIdLst>
  <p:sldSz cx="9144000" cy="6858000" type="screen4x3"/>
  <p:notesSz cx="7099300" cy="10234613"/>
  <p:custDataLst>
    <p:tags r:id="rId12"/>
  </p:custDataLst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003366"/>
    <a:srgbClr val="0066CC"/>
    <a:srgbClr val="CCECFF"/>
    <a:srgbClr val="CC0066"/>
    <a:srgbClr val="66CCFF"/>
    <a:srgbClr val="19B2FF"/>
    <a:srgbClr val="91ADC9"/>
    <a:srgbClr val="2F74FF"/>
    <a:srgbClr val="93B2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163" autoAdjust="0"/>
    <p:restoredTop sz="75876" autoAdjust="0"/>
  </p:normalViewPr>
  <p:slideViewPr>
    <p:cSldViewPr showGuides="1">
      <p:cViewPr>
        <p:scale>
          <a:sx n="80" d="100"/>
          <a:sy n="80" d="100"/>
        </p:scale>
        <p:origin x="-37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-1738" y="-67"/>
      </p:cViewPr>
      <p:guideLst>
        <p:guide orient="horz" pos="3224"/>
        <p:guide pos="2236"/>
      </p:guideLst>
    </p:cSldViewPr>
  </p:notes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ndard"/>
        <c:ser>
          <c:idx val="0"/>
          <c:order val="0"/>
          <c:dLbls>
            <c:dLbl>
              <c:idx val="0"/>
              <c:layout>
                <c:manualLayout>
                  <c:x val="5.5555555555555558E-3"/>
                  <c:y val="-5.092592592592625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555555555555564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5.0925925925926423E-2"/>
                </c:manualLayout>
              </c:layout>
              <c:showVal val="1"/>
            </c:dLbl>
            <c:dLbl>
              <c:idx val="3"/>
              <c:layout>
                <c:manualLayout>
                  <c:x val="2.7775590551181303E-3"/>
                  <c:y val="-6.9444444444444864E-2"/>
                </c:manualLayout>
              </c:layout>
              <c:showVal val="1"/>
            </c:dLbl>
            <c:dLbl>
              <c:idx val="4"/>
              <c:layout>
                <c:manualLayout>
                  <c:x val="-5.5555555555555558E-3"/>
                  <c:y val="-0.10185185185185186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0.24074074074074167"/>
                </c:manualLayout>
              </c:layout>
              <c:showVal val="1"/>
            </c:dLbl>
            <c:dLbl>
              <c:idx val="6"/>
              <c:layout>
                <c:manualLayout>
                  <c:x val="-5.5557742782152055E-3"/>
                  <c:y val="-0.30555555555555558"/>
                </c:manualLayout>
              </c:layout>
              <c:showVal val="1"/>
            </c:dLbl>
            <c:dLbl>
              <c:idx val="7"/>
              <c:layout>
                <c:manualLayout>
                  <c:x val="2.7777777777778208E-3"/>
                  <c:y val="-0.38888888888889378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strRef>
              <c:f>Feuil1!$E$4:$E$11</c:f>
              <c:strCache>
                <c:ptCount val="8"/>
                <c:pt idx="0">
                  <c:v>1996</c:v>
                </c:pt>
                <c:pt idx="1">
                  <c:v>1998</c:v>
                </c:pt>
                <c:pt idx="2">
                  <c:v>2000</c:v>
                </c:pt>
                <c:pt idx="3">
                  <c:v>2002</c:v>
                </c:pt>
                <c:pt idx="4">
                  <c:v>2004</c:v>
                </c:pt>
                <c:pt idx="5">
                  <c:v>2006</c:v>
                </c:pt>
                <c:pt idx="6">
                  <c:v>2008</c:v>
                </c:pt>
                <c:pt idx="7">
                  <c:v>Prév 2009</c:v>
                </c:pt>
              </c:strCache>
            </c:strRef>
          </c:cat>
          <c:val>
            <c:numRef>
              <c:f>Feuil1!$F$4:$F$11</c:f>
              <c:numCache>
                <c:formatCode>General</c:formatCode>
                <c:ptCount val="8"/>
                <c:pt idx="0">
                  <c:v>0.30000000000000032</c:v>
                </c:pt>
                <c:pt idx="1">
                  <c:v>0.70000000000000062</c:v>
                </c:pt>
                <c:pt idx="2">
                  <c:v>1.7000000000000051</c:v>
                </c:pt>
                <c:pt idx="3">
                  <c:v>11</c:v>
                </c:pt>
                <c:pt idx="4">
                  <c:v>15</c:v>
                </c:pt>
                <c:pt idx="5">
                  <c:v>72</c:v>
                </c:pt>
                <c:pt idx="6">
                  <c:v>88</c:v>
                </c:pt>
                <c:pt idx="7">
                  <c:v>120</c:v>
                </c:pt>
              </c:numCache>
            </c:numRef>
          </c:val>
        </c:ser>
        <c:dLbls>
          <c:showVal val="1"/>
        </c:dLbls>
        <c:axId val="80020224"/>
        <c:axId val="80021760"/>
      </c:areaChart>
      <c:catAx>
        <c:axId val="80020224"/>
        <c:scaling>
          <c:orientation val="minMax"/>
        </c:scaling>
        <c:axPos val="b"/>
        <c:numFmt formatCode="General" sourceLinked="1"/>
        <c:tickLblPos val="nextTo"/>
        <c:crossAx val="80021760"/>
        <c:crosses val="autoZero"/>
        <c:auto val="1"/>
        <c:lblAlgn val="ctr"/>
        <c:lblOffset val="100"/>
      </c:catAx>
      <c:valAx>
        <c:axId val="80021760"/>
        <c:scaling>
          <c:orientation val="minMax"/>
        </c:scaling>
        <c:delete val="1"/>
        <c:axPos val="l"/>
        <c:numFmt formatCode="General" sourceLinked="1"/>
        <c:tickLblPos val="nextTo"/>
        <c:crossAx val="80020224"/>
        <c:crosses val="autoZero"/>
        <c:crossBetween val="midCat"/>
      </c:valAx>
    </c:plotArea>
    <c:plotVisOnly val="1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3" tIns="47381" rIns="94763" bIns="4738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06" y="1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3" tIns="47381" rIns="94763" bIns="473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673"/>
            <a:ext cx="3077137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3" tIns="47381" rIns="94763" bIns="4738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06" y="9720673"/>
            <a:ext cx="3077137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3" tIns="47381" rIns="94763" bIns="473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0F5B83-8FCD-4287-A3A0-737F4D0203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3" tIns="47381" rIns="94763" bIns="4738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3" y="1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3" tIns="47381" rIns="94763" bIns="473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9288" y="682625"/>
            <a:ext cx="5800725" cy="4349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67104" y="5373460"/>
            <a:ext cx="5365095" cy="426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3" tIns="47381" rIns="94763" bIns="473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3" tIns="47381" rIns="94763" bIns="4738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3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3" tIns="47381" rIns="94763" bIns="473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443529-5576-4780-92F4-94B35B9043B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49288" y="682625"/>
            <a:ext cx="5800725" cy="4349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443529-5576-4780-92F4-94B35B9043B0}" type="slidenum">
              <a:rPr lang="fr-FR" altLang="fr-FR" smtClean="0"/>
              <a:pPr>
                <a:defRPr/>
              </a:pPr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551323-6300-459F-B7C2-C5F32219918A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9288" y="682625"/>
            <a:ext cx="5800725" cy="4349750"/>
          </a:xfrm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83" tIns="45692" rIns="91383" bIns="45692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0F0D8-F9EF-4BBC-829F-BB93F6B7D07A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9288" y="682625"/>
            <a:ext cx="5800725" cy="4349750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17" tIns="45709" rIns="91417" bIns="45709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443529-5576-4780-92F4-94B35B9043B0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551323-6300-459F-B7C2-C5F32219918A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9288" y="682625"/>
            <a:ext cx="5800725" cy="4349750"/>
          </a:xfrm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83" tIns="45692" rIns="91383" bIns="45692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3" descr="haut_int"/>
          <p:cNvPicPr>
            <a:picLocks noChangeAspect="1" noChangeArrowheads="1"/>
          </p:cNvPicPr>
          <p:nvPr userDrawn="1"/>
        </p:nvPicPr>
        <p:blipFill>
          <a:blip r:embed="rId2"/>
          <a:srcRect r="14653"/>
          <a:stretch>
            <a:fillRect/>
          </a:stretch>
        </p:blipFill>
        <p:spPr bwMode="auto">
          <a:xfrm>
            <a:off x="368300" y="2116139"/>
            <a:ext cx="8524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7" descr="logo_acticall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95289" y="188913"/>
            <a:ext cx="1871663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31800" y="2292350"/>
            <a:ext cx="8461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5" descr="logo_acticall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1438" y="6584951"/>
            <a:ext cx="539751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41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800984" y="6478596"/>
            <a:ext cx="192088" cy="2016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75779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5778" name="Image 18" descr="http://www.marque-nf.com/marquenf/images/logomarques/logo70_NF_serv.jp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352000" y="6478596"/>
            <a:ext cx="293640" cy="200016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 userDrawn="1"/>
        </p:nvSpPr>
        <p:spPr>
          <a:xfrm>
            <a:off x="7980372" y="6657984"/>
            <a:ext cx="107632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" dirty="0" smtClean="0"/>
              <a:t>Centre de relation client</a:t>
            </a:r>
            <a:br>
              <a:rPr lang="fr-FR" sz="300" dirty="0" smtClean="0"/>
            </a:br>
            <a:r>
              <a:rPr lang="fr-FR" sz="300" dirty="0" smtClean="0"/>
              <a:t>Délivré par AFNOR Certification - www.marque-nf.com</a:t>
            </a:r>
            <a:endParaRPr lang="fr-FR" sz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 </a:t>
            </a:r>
            <a:fld id="{4C56F69B-3827-49DF-B96D-143E733D7D34}" type="slidenum">
              <a:rPr lang="fr-FR" altLang="fr-FR">
                <a:solidFill>
                  <a:srgbClr val="005183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518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81775" y="271463"/>
            <a:ext cx="2109788" cy="58483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0824" y="271463"/>
            <a:ext cx="6178551" cy="58483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 </a:t>
            </a:r>
            <a:fld id="{186D0BF3-BE25-43C2-B360-7C38FCDF7D71}" type="slidenum">
              <a:rPr lang="fr-FR" altLang="fr-FR">
                <a:solidFill>
                  <a:srgbClr val="005183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518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 </a:t>
            </a:r>
            <a:fld id="{8781F20F-C730-4E13-AADC-5329A6F52237}" type="slidenum">
              <a:rPr lang="fr-FR" altLang="fr-FR" smtClean="0">
                <a:solidFill>
                  <a:srgbClr val="005183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5183"/>
              </a:solidFill>
            </a:endParaRPr>
          </a:p>
        </p:txBody>
      </p:sp>
    </p:spTree>
  </p:cSld>
  <p:clrMapOvr>
    <a:masterClrMapping/>
  </p:clrMapOvr>
  <p:transition spd="slow" advTm="6000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6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 </a:t>
            </a:r>
            <a:fld id="{FA5FB86A-F735-4C0A-BA9C-6CBE0A8F5266}" type="slidenum">
              <a:rPr lang="fr-FR" altLang="fr-FR">
                <a:solidFill>
                  <a:srgbClr val="005183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518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95289" y="1557338"/>
            <a:ext cx="4071937" cy="4562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9625" y="1557338"/>
            <a:ext cx="4071939" cy="4562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 </a:t>
            </a:r>
            <a:fld id="{DD6CB416-FADF-49AF-883A-B4D2D49302D7}" type="slidenum">
              <a:rPr lang="fr-FR" altLang="fr-FR">
                <a:solidFill>
                  <a:srgbClr val="005183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518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 </a:t>
            </a:r>
            <a:fld id="{8C561824-EEF0-4005-87AD-8681FBD6C86F}" type="slidenum">
              <a:rPr lang="fr-FR" altLang="fr-FR">
                <a:solidFill>
                  <a:srgbClr val="005183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518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 </a:t>
            </a:r>
            <a:fld id="{0D390CC7-2188-4BCB-BE5C-C2CDC18158D3}" type="slidenum">
              <a:rPr lang="fr-FR" altLang="fr-FR">
                <a:solidFill>
                  <a:srgbClr val="005183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518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 </a:t>
            </a:r>
            <a:fld id="{ABAC99FB-5720-4609-B298-402FB3361371}" type="slidenum">
              <a:rPr lang="fr-FR" altLang="fr-FR">
                <a:solidFill>
                  <a:srgbClr val="005183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518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 </a:t>
            </a:r>
            <a:fld id="{98CD2DEC-113D-4E24-931E-E71BA83AA890}" type="slidenum">
              <a:rPr lang="fr-FR" altLang="fr-FR">
                <a:solidFill>
                  <a:srgbClr val="005183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518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 </a:t>
            </a:r>
            <a:fld id="{AC4E0676-E90D-45BC-A10D-8FB265A11496}" type="slidenum">
              <a:rPr lang="fr-FR" altLang="fr-FR">
                <a:solidFill>
                  <a:srgbClr val="005183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518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22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3" descr="haut_int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8877312" cy="106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62" descr="ligne_bas_current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0" y="6524626"/>
            <a:ext cx="9144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6" y="271464"/>
            <a:ext cx="707072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9" y="1557338"/>
            <a:ext cx="8296275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les styles du texte du masque</a:t>
            </a:r>
          </a:p>
          <a:p>
            <a:pPr lvl="1"/>
            <a:r>
              <a:rPr lang="fr-FR" altLang="fr-FR" dirty="0" smtClean="0"/>
              <a:t>Deuxième niveau</a:t>
            </a:r>
          </a:p>
          <a:p>
            <a:pPr lvl="2"/>
            <a:r>
              <a:rPr lang="fr-FR" altLang="fr-FR" dirty="0" smtClean="0"/>
              <a:t>Troisième niveau</a:t>
            </a:r>
          </a:p>
          <a:p>
            <a:pPr lvl="1"/>
            <a:endParaRPr lang="fr-FR" altLang="fr-FR" dirty="0" smtClean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black">
          <a:xfrm>
            <a:off x="0" y="1039813"/>
            <a:ext cx="91440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584951"/>
            <a:ext cx="585946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altLang="fr-FR"/>
              <a:t> </a:t>
            </a:r>
            <a:fld id="{8781F20F-C730-4E13-AADC-5329A6F52237}" type="slidenum">
              <a:rPr lang="fr-FR" altLang="fr-FR">
                <a:solidFill>
                  <a:srgbClr val="005183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5183"/>
              </a:solidFill>
            </a:endParaRPr>
          </a:p>
        </p:txBody>
      </p:sp>
      <p:pic>
        <p:nvPicPr>
          <p:cNvPr id="2057" name="Picture 59" descr="logo_acticall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71438" y="6584951"/>
            <a:ext cx="539751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41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7800984" y="6478596"/>
            <a:ext cx="192088" cy="2016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pic>
        <p:nvPicPr>
          <p:cNvPr id="16" name="Image 18" descr="http://www.marque-nf.com/marquenf/images/logomarques/logo70_NF_serv.jpg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8352000" y="6478596"/>
            <a:ext cx="293640" cy="200016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 userDrawn="1"/>
        </p:nvSpPr>
        <p:spPr>
          <a:xfrm>
            <a:off x="7980372" y="6657984"/>
            <a:ext cx="107632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" dirty="0" smtClean="0"/>
              <a:t>Centre de relation client</a:t>
            </a:r>
            <a:br>
              <a:rPr lang="fr-FR" sz="300" dirty="0" smtClean="0"/>
            </a:br>
            <a:r>
              <a:rPr lang="fr-FR" sz="300" dirty="0" smtClean="0"/>
              <a:t>Délivré par AFNOR Certification - www.marque-nf.com</a:t>
            </a:r>
            <a:endParaRPr lang="fr-FR" sz="3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4" r:id="rId12"/>
    <p:sldLayoutId id="2147483715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18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18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18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18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183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183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183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183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183"/>
          </a:solidFill>
          <a:latin typeface="Arial" charset="0"/>
        </a:defRPr>
      </a:lvl9pPr>
    </p:titleStyle>
    <p:bodyStyle>
      <a:lvl1pPr marL="381000" indent="-381000" algn="l" rtl="0" eaLnBrk="0" fontAlgn="base" hangingPunct="0">
        <a:spcBef>
          <a:spcPct val="50000"/>
        </a:spcBef>
        <a:spcAft>
          <a:spcPct val="50000"/>
        </a:spcAft>
        <a:buClr>
          <a:srgbClr val="B3C1DD"/>
        </a:buClr>
        <a:buFont typeface="Webdings" pitchFamily="18" charset="2"/>
        <a:buBlip>
          <a:blip r:embed="rId20"/>
        </a:buBlip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spcBef>
          <a:spcPct val="0"/>
        </a:spcBef>
        <a:spcAft>
          <a:spcPct val="20000"/>
        </a:spcAft>
        <a:buClr>
          <a:srgbClr val="B3C1DD"/>
        </a:buClr>
        <a:buFont typeface="Webdings" pitchFamily="18" charset="2"/>
        <a:buBlip>
          <a:blip r:embed="rId21"/>
        </a:buBlip>
        <a:defRPr sz="2800">
          <a:solidFill>
            <a:schemeClr val="tx1"/>
          </a:solidFill>
          <a:latin typeface="+mn-lt"/>
        </a:defRPr>
      </a:lvl2pPr>
      <a:lvl3pPr marL="1238250" indent="-190500" algn="l" rtl="0" eaLnBrk="0" fontAlgn="base" hangingPunct="0">
        <a:spcBef>
          <a:spcPct val="0"/>
        </a:spcBef>
        <a:spcAft>
          <a:spcPct val="0"/>
        </a:spcAft>
        <a:buClr>
          <a:srgbClr val="B3C1DD"/>
        </a:buClr>
        <a:buBlip>
          <a:blip r:embed="rId22"/>
        </a:buBlip>
        <a:defRPr sz="1300">
          <a:solidFill>
            <a:schemeClr val="tx1"/>
          </a:solidFill>
          <a:latin typeface="+mn-lt"/>
        </a:defRPr>
      </a:lvl3pPr>
      <a:lvl4pPr marL="3228975" indent="-187325" algn="l" rtl="0" eaLnBrk="0" fontAlgn="base" hangingPunct="0">
        <a:spcBef>
          <a:spcPct val="50000"/>
        </a:spcBef>
        <a:spcAft>
          <a:spcPct val="50000"/>
        </a:spcAft>
        <a:buSzPct val="80000"/>
        <a:buFont typeface="Wingdings" pitchFamily="2" charset="2"/>
        <a:buChar char=" "/>
        <a:defRPr sz="1300">
          <a:solidFill>
            <a:schemeClr val="tx1"/>
          </a:solidFill>
          <a:latin typeface="+mn-lt"/>
        </a:defRPr>
      </a:lvl4pPr>
      <a:lvl5pPr marL="3616325" indent="-196850" algn="l" rtl="0" eaLnBrk="0" fontAlgn="base" hangingPunct="0">
        <a:spcBef>
          <a:spcPct val="0"/>
        </a:spcBef>
        <a:spcAft>
          <a:spcPct val="50000"/>
        </a:spcAft>
        <a:buSzPct val="80000"/>
        <a:buFont typeface="Wingdings" pitchFamily="2" charset="2"/>
        <a:buChar char=" "/>
        <a:defRPr sz="1300">
          <a:solidFill>
            <a:schemeClr val="tx1"/>
          </a:solidFill>
          <a:latin typeface="+mn-lt"/>
        </a:defRPr>
      </a:lvl5pPr>
      <a:lvl6pPr marL="4073525" indent="-196850" algn="l" rtl="0" eaLnBrk="0" fontAlgn="base" hangingPunct="0">
        <a:spcBef>
          <a:spcPct val="0"/>
        </a:spcBef>
        <a:spcAft>
          <a:spcPct val="50000"/>
        </a:spcAft>
        <a:buSzPct val="80000"/>
        <a:buFont typeface="Wingdings" pitchFamily="2" charset="2"/>
        <a:buChar char=" "/>
        <a:defRPr sz="1300">
          <a:solidFill>
            <a:schemeClr val="tx1"/>
          </a:solidFill>
          <a:latin typeface="+mn-lt"/>
        </a:defRPr>
      </a:lvl6pPr>
      <a:lvl7pPr marL="4530725" indent="-196850" algn="l" rtl="0" eaLnBrk="0" fontAlgn="base" hangingPunct="0">
        <a:spcBef>
          <a:spcPct val="0"/>
        </a:spcBef>
        <a:spcAft>
          <a:spcPct val="50000"/>
        </a:spcAft>
        <a:buSzPct val="80000"/>
        <a:buFont typeface="Wingdings" pitchFamily="2" charset="2"/>
        <a:buChar char=" "/>
        <a:defRPr sz="1300">
          <a:solidFill>
            <a:schemeClr val="tx1"/>
          </a:solidFill>
          <a:latin typeface="+mn-lt"/>
        </a:defRPr>
      </a:lvl7pPr>
      <a:lvl8pPr marL="4987925" indent="-196850" algn="l" rtl="0" eaLnBrk="0" fontAlgn="base" hangingPunct="0">
        <a:spcBef>
          <a:spcPct val="0"/>
        </a:spcBef>
        <a:spcAft>
          <a:spcPct val="50000"/>
        </a:spcAft>
        <a:buSzPct val="80000"/>
        <a:buFont typeface="Wingdings" pitchFamily="2" charset="2"/>
        <a:buChar char=" "/>
        <a:defRPr sz="1300">
          <a:solidFill>
            <a:schemeClr val="tx1"/>
          </a:solidFill>
          <a:latin typeface="+mn-lt"/>
        </a:defRPr>
      </a:lvl8pPr>
      <a:lvl9pPr marL="5445125" indent="-196850" algn="l" rtl="0" eaLnBrk="0" fontAlgn="base" hangingPunct="0">
        <a:spcBef>
          <a:spcPct val="0"/>
        </a:spcBef>
        <a:spcAft>
          <a:spcPct val="50000"/>
        </a:spcAft>
        <a:buSzPct val="80000"/>
        <a:buFont typeface="Wingdings" pitchFamily="2" charset="2"/>
        <a:buChar char=" "/>
        <a:defRPr sz="1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0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26" Type="http://schemas.openxmlformats.org/officeDocument/2006/relationships/image" Target="../media/image40.png"/><Relationship Id="rId39" Type="http://schemas.openxmlformats.org/officeDocument/2006/relationships/image" Target="../media/image51.png"/><Relationship Id="rId3" Type="http://schemas.openxmlformats.org/officeDocument/2006/relationships/image" Target="../media/image20.png"/><Relationship Id="rId21" Type="http://schemas.openxmlformats.org/officeDocument/2006/relationships/image" Target="../media/image36.png"/><Relationship Id="rId34" Type="http://schemas.openxmlformats.org/officeDocument/2006/relationships/image" Target="../media/image47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39.png"/><Relationship Id="rId33" Type="http://schemas.openxmlformats.org/officeDocument/2006/relationships/image" Target="../media/image46.png"/><Relationship Id="rId38" Type="http://schemas.openxmlformats.org/officeDocument/2006/relationships/image" Target="../media/image50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2.jpeg"/><Relationship Id="rId20" Type="http://schemas.openxmlformats.org/officeDocument/2006/relationships/image" Target="../media/image35.jpeg"/><Relationship Id="rId29" Type="http://schemas.openxmlformats.org/officeDocument/2006/relationships/image" Target="../media/image4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24" Type="http://schemas.openxmlformats.org/officeDocument/2006/relationships/image" Target="../media/image38.jpeg"/><Relationship Id="rId32" Type="http://schemas.openxmlformats.org/officeDocument/2006/relationships/image" Target="../media/image45.emf"/><Relationship Id="rId37" Type="http://schemas.openxmlformats.org/officeDocument/2006/relationships/image" Target="../media/image49.jpeg"/><Relationship Id="rId40" Type="http://schemas.openxmlformats.org/officeDocument/2006/relationships/image" Target="../media/image52.png"/><Relationship Id="rId5" Type="http://schemas.openxmlformats.org/officeDocument/2006/relationships/hyperlink" Target="http://images.google.fr/imgres?imgurl=http://img.lenta.ru/economy/2005/01/24/selloff/picture.jpg&amp;imgrefurl=http://lenta.ru/economy/2005/01/24/selloff/&amp;h=263&amp;w=340&amp;sz=6&amp;tbnid=fGnrP1dxhNxH-M:&amp;tbnh=88&amp;tbnw=115&amp;hl=fr&amp;start=1&amp;prev=/images?q=gaz+de+france&amp;svnum=10&amp;hl=fr&amp;lr=&amp;sa=G" TargetMode="External"/><Relationship Id="rId15" Type="http://schemas.openxmlformats.org/officeDocument/2006/relationships/image" Target="../media/image31.png"/><Relationship Id="rId23" Type="http://schemas.openxmlformats.org/officeDocument/2006/relationships/image" Target="../media/image37.jpeg"/><Relationship Id="rId28" Type="http://schemas.openxmlformats.org/officeDocument/2006/relationships/image" Target="../media/image41.jpeg"/><Relationship Id="rId36" Type="http://schemas.openxmlformats.org/officeDocument/2006/relationships/hyperlink" Target="http://images.google.fr/imgres?imgurl=http://www.eps-telesurveillance.fr/professionnels/images/interface/logo-eps.jpg&amp;imgrefurl=http://www.eps-telesurveillance.fr/professionnels/info-telesurveillance.html&amp;h=175&amp;w=200&amp;sz=11&amp;hl=fr&amp;start=5&amp;um=1&amp;tbnid=v81VfvijxKXXtM:&amp;tbnh=91&amp;tbnw=104&amp;prev=/images?q=eps+alarme&amp;um=1&amp;hl=fr&amp;sa=N" TargetMode="External"/><Relationship Id="rId10" Type="http://schemas.openxmlformats.org/officeDocument/2006/relationships/image" Target="../media/image26.png"/><Relationship Id="rId19" Type="http://schemas.openxmlformats.org/officeDocument/2006/relationships/hyperlink" Target="http://images.google.fr/imgres?imgurl=http://www.jukebox-france.com/images/galerie_jukeboxes_neufs/sofinco.jpg&amp;imgrefurl=http://www.jukebox-france.com/galerie_jukeboxes_neufs.html&amp;h=120&amp;w=115&amp;sz=8&amp;hl=fr&amp;start=1&amp;um=1&amp;tbnid=8VMAm9XcKKENtM:&amp;tbnh=88&amp;tbnw=84&amp;prev=/images?q=sofinco&amp;um=1&amp;hl=fr&amp;rlz=1T4AMSA_enFR217FR217&amp;sa=N" TargetMode="External"/><Relationship Id="rId31" Type="http://schemas.openxmlformats.org/officeDocument/2006/relationships/image" Target="../media/image44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Relationship Id="rId14" Type="http://schemas.openxmlformats.org/officeDocument/2006/relationships/image" Target="../media/image30.jpeg"/><Relationship Id="rId22" Type="http://schemas.openxmlformats.org/officeDocument/2006/relationships/hyperlink" Target="http://images.google.fr/imgres?imgurl=http://www.pentagongps.co.uk/images/toyota_logo_2.jpg&amp;imgrefurl=http://www.pentagongps.co.uk/toyota-i170.html&amp;h=266&amp;w=320&amp;sz=17&amp;hl=fr&amp;start=7&amp;tbnid=h1E6Wz9EldMWnM:&amp;tbnh=98&amp;tbnw=118&amp;prev=/images?q=toyota+logo&amp;gbv=2&amp;hl=fr" TargetMode="External"/><Relationship Id="rId27" Type="http://schemas.openxmlformats.org/officeDocument/2006/relationships/hyperlink" Target="http://www.sidaction.org/" TargetMode="External"/><Relationship Id="rId30" Type="http://schemas.openxmlformats.org/officeDocument/2006/relationships/image" Target="../media/image43.emf"/><Relationship Id="rId35" Type="http://schemas.openxmlformats.org/officeDocument/2006/relationships/image" Target="../media/image4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091"/>
          <p:cNvSpPr>
            <a:spLocks noChangeArrowheads="1"/>
          </p:cNvSpPr>
          <p:nvPr/>
        </p:nvSpPr>
        <p:spPr bwMode="auto">
          <a:xfrm>
            <a:off x="446076" y="4505328"/>
            <a:ext cx="8447099" cy="900000"/>
          </a:xfrm>
          <a:prstGeom prst="roundRect">
            <a:avLst>
              <a:gd name="adj" fmla="val 16667"/>
            </a:avLst>
          </a:prstGeom>
          <a:solidFill>
            <a:srgbClr val="003366">
              <a:alpha val="85097"/>
            </a:srgbClr>
          </a:solidFill>
          <a:ln w="19050" algn="ctr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fr-FR" dirty="0"/>
          </a:p>
        </p:txBody>
      </p:sp>
      <p:sp>
        <p:nvSpPr>
          <p:cNvPr id="7171" name="Rectangle 3074"/>
          <p:cNvSpPr>
            <a:spLocks noGrp="1" noChangeArrowheads="1"/>
          </p:cNvSpPr>
          <p:nvPr>
            <p:ph type="ctrTitle" idx="4294967295"/>
          </p:nvPr>
        </p:nvSpPr>
        <p:spPr>
          <a:xfrm>
            <a:off x="625464" y="4505328"/>
            <a:ext cx="7848600" cy="877163"/>
          </a:xfrm>
          <a:noFill/>
          <a:ln>
            <a:noFill/>
          </a:ln>
        </p:spPr>
        <p:txBody>
          <a:bodyPr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PROMOTION SANTE AU TRAVAIL</a:t>
            </a:r>
            <a:br>
              <a:rPr lang="fr-FR" sz="2000" dirty="0" smtClean="0">
                <a:solidFill>
                  <a:schemeClr val="bg1"/>
                </a:solidFill>
              </a:rPr>
            </a:br>
            <a:r>
              <a:rPr lang="fr-FR" sz="2000" dirty="0" smtClean="0">
                <a:solidFill>
                  <a:schemeClr val="bg1"/>
                </a:solidFill>
              </a:rPr>
              <a:t>ACTICALL</a:t>
            </a:r>
            <a:r>
              <a:rPr lang="fr-FR" sz="1100" dirty="0" smtClean="0"/>
              <a:t/>
            </a:r>
            <a:br>
              <a:rPr lang="fr-FR" sz="1100" dirty="0" smtClean="0"/>
            </a:br>
            <a:endParaRPr lang="fr-FR" sz="11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545269" y="5940433"/>
            <a:ext cx="22399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800" b="1" dirty="0" smtClean="0"/>
              <a:t>ESSEC 10.03.2009</a:t>
            </a:r>
          </a:p>
          <a:p>
            <a:pPr algn="l"/>
            <a:r>
              <a:rPr lang="fr-FR" sz="800" b="1" dirty="0" smtClean="0"/>
              <a:t>H. LOUCANO JEUGNET  </a:t>
            </a:r>
            <a:endParaRPr lang="fr-FR" sz="800" b="1" dirty="0"/>
          </a:p>
        </p:txBody>
      </p:sp>
      <p:cxnSp>
        <p:nvCxnSpPr>
          <p:cNvPr id="8" name="Connecteur droit 7"/>
          <p:cNvCxnSpPr/>
          <p:nvPr/>
        </p:nvCxnSpPr>
        <p:spPr bwMode="auto">
          <a:xfrm rot="5400000">
            <a:off x="6276186" y="6209514"/>
            <a:ext cx="538164" cy="1588"/>
          </a:xfrm>
          <a:prstGeom prst="line">
            <a:avLst/>
          </a:prstGeom>
          <a:solidFill>
            <a:srgbClr val="FFB310"/>
          </a:solidFill>
          <a:ln w="19050" cap="flat" cmpd="sng" algn="ctr">
            <a:solidFill>
              <a:srgbClr val="91ADC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ZoneTexte 8"/>
          <p:cNvSpPr txBox="1"/>
          <p:nvPr/>
        </p:nvSpPr>
        <p:spPr>
          <a:xfrm>
            <a:off x="3136897" y="6621928"/>
            <a:ext cx="48434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ACTICALL – Tour la Villette – 6, rue Emile Reynaud – 75916 Paris cedex 19 – SIRET: 451 208 292 00107</a:t>
            </a:r>
            <a:endParaRPr lang="fr-FR" sz="8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050"/>
          <p:cNvSpPr>
            <a:spLocks noGrp="1" noChangeArrowheads="1"/>
          </p:cNvSpPr>
          <p:nvPr>
            <p:ph type="title" idx="4294967295"/>
          </p:nvPr>
        </p:nvSpPr>
        <p:spPr>
          <a:xfrm>
            <a:off x="107580" y="425943"/>
            <a:ext cx="7772400" cy="400050"/>
          </a:xfrm>
        </p:spPr>
        <p:txBody>
          <a:bodyPr>
            <a:spAutoFit/>
          </a:bodyPr>
          <a:lstStyle/>
          <a:p>
            <a:pPr marL="514350" indent="-514350"/>
            <a:r>
              <a:rPr lang="fr-FR" sz="2000" dirty="0" smtClean="0">
                <a:latin typeface="Arial" pitchFamily="34" charset="0"/>
                <a:cs typeface="Arial" pitchFamily="34" charset="0"/>
              </a:rPr>
              <a:t>LE GROUPE ACTICALL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481514" y="981075"/>
            <a:ext cx="3889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800" b="1" dirty="0" smtClean="0">
                <a:cs typeface="Arial" charset="0"/>
              </a:rPr>
              <a:t>Implantations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-271476" y="1276344"/>
            <a:ext cx="4484700" cy="215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SzPct val="80000"/>
            </a:pPr>
            <a:endParaRPr lang="fr-FR" dirty="0">
              <a:cs typeface="Arial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fr-FR" sz="1200" dirty="0">
                <a:latin typeface="Arial" pitchFamily="34" charset="0"/>
                <a:cs typeface="Arial" pitchFamily="34" charset="0"/>
              </a:rPr>
              <a:t>Acteur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majeur de l’outsourcing en France </a:t>
            </a: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3 000 collaborateurs</a:t>
            </a:r>
            <a:endParaRPr lang="fr-FR" sz="1200" dirty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Centres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(10 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en France,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au Maroc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fr-FR" sz="1200" dirty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Effectifs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en CDI 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80 %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Turn-Over National 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7 %</a:t>
            </a: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Blip>
                <a:blip r:embed="rId3"/>
              </a:buBlip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Une approche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qualitative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Blip>
                <a:blip r:embed="rId3"/>
              </a:buBlip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acteur socialement responsable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>
              <a:cs typeface="Arial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SzPct val="80000"/>
            </a:pPr>
            <a:endParaRPr lang="fr-FR" sz="1200" dirty="0">
              <a:cs typeface="Arial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1" y="1065213"/>
            <a:ext cx="18473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r-FR">
                <a:cs typeface="Arial" charset="0"/>
              </a:rPr>
              <a:t/>
            </a:r>
            <a:br>
              <a:rPr lang="fr-FR">
                <a:cs typeface="Arial" charset="0"/>
              </a:rPr>
            </a:br>
            <a:endParaRPr lang="fr-FR">
              <a:cs typeface="Arial" charset="0"/>
            </a:endParaRPr>
          </a:p>
          <a:p>
            <a:endParaRPr lang="fr-FR">
              <a:cs typeface="Arial" charset="0"/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4576765" y="1349376"/>
            <a:ext cx="4010025" cy="15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7" name="Rectangle 15"/>
          <p:cNvSpPr>
            <a:spLocks noChangeArrowheads="1"/>
          </p:cNvSpPr>
          <p:nvPr/>
        </p:nvSpPr>
        <p:spPr bwMode="auto">
          <a:xfrm>
            <a:off x="1" y="1514475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cs typeface="Arial" charset="0"/>
            </a:endParaRPr>
          </a:p>
        </p:txBody>
      </p:sp>
      <p:sp>
        <p:nvSpPr>
          <p:cNvPr id="1038" name="Text Box 17"/>
          <p:cNvSpPr txBox="1">
            <a:spLocks noChangeArrowheads="1"/>
          </p:cNvSpPr>
          <p:nvPr/>
        </p:nvSpPr>
        <p:spPr bwMode="auto">
          <a:xfrm>
            <a:off x="323851" y="981075"/>
            <a:ext cx="3889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FR" sz="1800" b="1" dirty="0">
                <a:cs typeface="Arial" charset="0"/>
              </a:rPr>
              <a:t>Données clés </a:t>
            </a:r>
          </a:p>
        </p:txBody>
      </p:sp>
      <p:sp>
        <p:nvSpPr>
          <p:cNvPr id="1039" name="Line 18"/>
          <p:cNvSpPr>
            <a:spLocks noChangeShapeType="1"/>
          </p:cNvSpPr>
          <p:nvPr/>
        </p:nvSpPr>
        <p:spPr bwMode="auto">
          <a:xfrm flipV="1">
            <a:off x="395288" y="1341438"/>
            <a:ext cx="37449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0" name="Espace réservé du numéro de diapositive 38"/>
          <p:cNvSpPr txBox="1">
            <a:spLocks/>
          </p:cNvSpPr>
          <p:nvPr/>
        </p:nvSpPr>
        <p:spPr bwMode="auto">
          <a:xfrm>
            <a:off x="8643938" y="6500814"/>
            <a:ext cx="50006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515C6EA-FFB8-4909-8F30-77B5608AF71B}" type="slidenum">
              <a:rPr lang="fr-FR" sz="900" i="1"/>
              <a:pPr algn="r"/>
              <a:t>2</a:t>
            </a:fld>
            <a:endParaRPr lang="fr-FR" sz="900" i="1"/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266688" y="3429000"/>
            <a:ext cx="3946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/>
            <a:r>
              <a:rPr lang="fr-FR" sz="1800" b="1" dirty="0">
                <a:cs typeface="Arial" pitchFamily="34" charset="0"/>
              </a:rPr>
              <a:t>Progression du chiffre </a:t>
            </a:r>
            <a:r>
              <a:rPr lang="fr-FR" sz="1800" b="1" dirty="0" smtClean="0">
                <a:cs typeface="Arial" pitchFamily="34" charset="0"/>
              </a:rPr>
              <a:t>d’affaires </a:t>
            </a:r>
            <a:r>
              <a:rPr lang="fr-FR" sz="1050" b="1" dirty="0" smtClean="0">
                <a:cs typeface="Arial" pitchFamily="34" charset="0"/>
              </a:rPr>
              <a:t>(M€)</a:t>
            </a:r>
            <a:r>
              <a:rPr lang="fr-FR" sz="1800" b="1" dirty="0" smtClean="0">
                <a:cs typeface="Arial" pitchFamily="34" charset="0"/>
              </a:rPr>
              <a:t> </a:t>
            </a:r>
            <a:endParaRPr lang="fr-FR" sz="1800" b="1" dirty="0">
              <a:cs typeface="Arial" pitchFamily="34" charset="0"/>
            </a:endParaRPr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>
            <a:off x="398460" y="3787776"/>
            <a:ext cx="3276600" cy="1587"/>
          </a:xfrm>
          <a:prstGeom prst="line">
            <a:avLst/>
          </a:prstGeom>
          <a:noFill/>
          <a:ln w="2857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graphicFrame>
        <p:nvGraphicFramePr>
          <p:cNvPr id="36" name="Graphique 35"/>
          <p:cNvGraphicFramePr/>
          <p:nvPr/>
        </p:nvGraphicFramePr>
        <p:xfrm>
          <a:off x="87300" y="3967164"/>
          <a:ext cx="4572000" cy="256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Picture 2" descr="Y:\Commercial\OUTILS MONTAGE DOSSIERS ET PROPOSITIONS\PRESENTATIONS GROUPE ACTICALL\Shémas - cartes\carte  implantations poles fev200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51388" y="1814508"/>
            <a:ext cx="3767148" cy="4305312"/>
          </a:xfrm>
          <a:prstGeom prst="rect">
            <a:avLst/>
          </a:prstGeom>
          <a:noFill/>
        </p:spPr>
      </p:pic>
      <p:pic>
        <p:nvPicPr>
          <p:cNvPr id="17" name="Picture 205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5672" y="3070224"/>
            <a:ext cx="343690" cy="3606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16284" y="2532060"/>
            <a:ext cx="632212" cy="42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/>
          <p:cNvSpPr>
            <a:spLocks noGrp="1" noChangeArrowheads="1"/>
          </p:cNvSpPr>
          <p:nvPr>
            <p:ph type="title" idx="4294967295"/>
          </p:nvPr>
        </p:nvSpPr>
        <p:spPr>
          <a:xfrm>
            <a:off x="87300" y="379413"/>
            <a:ext cx="7772400" cy="400050"/>
          </a:xfrm>
        </p:spPr>
        <p:txBody>
          <a:bodyPr>
            <a:spAutoFit/>
          </a:bodyPr>
          <a:lstStyle/>
          <a:p>
            <a:pPr marL="514350" indent="-514350"/>
            <a:r>
              <a:rPr lang="fr-FR" sz="2000" dirty="0" smtClean="0">
                <a:latin typeface="Arial" pitchFamily="34" charset="0"/>
                <a:cs typeface="Arial" pitchFamily="34" charset="0"/>
              </a:rPr>
              <a:t>LE GROUPE ACTICALL : UNE OFFRE GLOBALE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-442913" y="1254126"/>
            <a:ext cx="9158288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lnSpc>
                <a:spcPct val="120000"/>
              </a:lnSpc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endParaRPr lang="fr-FR" sz="1200" dirty="0">
              <a:cs typeface="Arial" charset="0"/>
            </a:endParaRP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endParaRPr lang="fr-FR" sz="1200" dirty="0">
              <a:cs typeface="Arial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endParaRPr lang="fr-FR" sz="1200" dirty="0">
              <a:cs typeface="Arial" charset="0"/>
            </a:endParaRP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1" y="1065213"/>
            <a:ext cx="18473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r-FR">
                <a:cs typeface="Arial" charset="0"/>
              </a:rPr>
              <a:t/>
            </a:r>
            <a:br>
              <a:rPr lang="fr-FR">
                <a:cs typeface="Arial" charset="0"/>
              </a:rPr>
            </a:br>
            <a:endParaRPr lang="fr-FR">
              <a:cs typeface="Arial" charset="0"/>
            </a:endParaRPr>
          </a:p>
          <a:p>
            <a:endParaRPr lang="fr-FR">
              <a:cs typeface="Arial" charset="0"/>
            </a:endParaRPr>
          </a:p>
        </p:txBody>
      </p:sp>
      <p:sp>
        <p:nvSpPr>
          <p:cNvPr id="9221" name="Rectangle 15"/>
          <p:cNvSpPr>
            <a:spLocks noChangeArrowheads="1"/>
          </p:cNvSpPr>
          <p:nvPr/>
        </p:nvSpPr>
        <p:spPr bwMode="auto">
          <a:xfrm>
            <a:off x="1" y="1514475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cs typeface="Arial" charset="0"/>
            </a:endParaRPr>
          </a:p>
        </p:txBody>
      </p:sp>
      <p:sp>
        <p:nvSpPr>
          <p:cNvPr id="9224" name="Espace réservé du numéro de diapositive 38"/>
          <p:cNvSpPr txBox="1">
            <a:spLocks/>
          </p:cNvSpPr>
          <p:nvPr/>
        </p:nvSpPr>
        <p:spPr bwMode="auto">
          <a:xfrm>
            <a:off x="8643938" y="6500814"/>
            <a:ext cx="50006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8B0A058-30A1-4BBC-8B0C-9A8BDDF52937}" type="slidenum">
              <a:rPr lang="fr-FR" sz="900" i="1"/>
              <a:pPr algn="r"/>
              <a:t>3</a:t>
            </a:fld>
            <a:endParaRPr lang="fr-FR" sz="900" i="1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17625"/>
            <a:ext cx="185261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1317625"/>
            <a:ext cx="184626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1" y="1312863"/>
            <a:ext cx="185578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6401" y="1317625"/>
            <a:ext cx="185578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96149" y="1317625"/>
            <a:ext cx="184785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52400" y="5127625"/>
            <a:ext cx="145424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900" b="1">
                <a:cs typeface="Arial" pitchFamily="34" charset="0"/>
              </a:rPr>
              <a:t>26 millions de contacts/an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1981201" y="5127625"/>
            <a:ext cx="139653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900" b="1" dirty="0">
                <a:cs typeface="Arial" pitchFamily="34" charset="0"/>
              </a:rPr>
              <a:t>7 millions de contacts/an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581400" y="5122863"/>
            <a:ext cx="1981200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900" b="1" spc="-50" dirty="0">
                <a:cs typeface="Arial" pitchFamily="34" charset="0"/>
              </a:rPr>
              <a:t>180 000 enquêtes de satisfaction/an</a:t>
            </a:r>
          </a:p>
          <a:p>
            <a:pPr algn="ctr">
              <a:spcBef>
                <a:spcPct val="50000"/>
              </a:spcBef>
            </a:pPr>
            <a:r>
              <a:rPr lang="fr-FR" sz="900" b="1" dirty="0">
                <a:cs typeface="Arial" pitchFamily="34" charset="0"/>
              </a:rPr>
              <a:t>150 000 enquêtes mystères/an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5638800" y="5127625"/>
            <a:ext cx="1600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900" b="1">
                <a:cs typeface="Arial" pitchFamily="34" charset="0"/>
              </a:rPr>
              <a:t>150 banques clients</a:t>
            </a:r>
          </a:p>
          <a:p>
            <a:pPr algn="ctr">
              <a:spcBef>
                <a:spcPct val="50000"/>
              </a:spcBef>
            </a:pPr>
            <a:r>
              <a:rPr lang="fr-FR" sz="900" b="1">
                <a:cs typeface="Arial" pitchFamily="34" charset="0"/>
              </a:rPr>
              <a:t>3 millions de contacts/an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7467600" y="5127625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900" b="1">
                <a:cs typeface="Arial" pitchFamily="34" charset="0"/>
                <a:sym typeface="Wingdings" pitchFamily="2" charset="2"/>
              </a:rPr>
              <a:t>des milliers </a:t>
            </a:r>
          </a:p>
          <a:p>
            <a:pPr algn="ctr"/>
            <a:r>
              <a:rPr lang="fr-FR" sz="900" b="1">
                <a:cs typeface="Arial" pitchFamily="34" charset="0"/>
                <a:sym typeface="Wingdings" pitchFamily="2" charset="2"/>
              </a:rPr>
              <a:t>d’utilisateurs finaux</a:t>
            </a:r>
            <a:endParaRPr lang="fr-FR" sz="900" b="1">
              <a:cs typeface="Arial" pitchFamily="34" charset="0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4213224" y="5892809"/>
            <a:ext cx="4606928" cy="612000"/>
          </a:xfrm>
          <a:prstGeom prst="rect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2" algn="l"/>
            <a:r>
              <a:rPr lang="fr-FR" sz="1200" b="1" dirty="0" smtClean="0">
                <a:solidFill>
                  <a:schemeClr val="bg1"/>
                </a:solidFill>
                <a:cs typeface="Arial" pitchFamily="34" charset="0"/>
              </a:rPr>
              <a:t>             FILIALE </a:t>
            </a:r>
            <a:r>
              <a:rPr lang="fr-FR" sz="1200" b="1" dirty="0">
                <a:solidFill>
                  <a:schemeClr val="bg1"/>
                </a:solidFill>
                <a:cs typeface="Arial" pitchFamily="34" charset="0"/>
              </a:rPr>
              <a:t>DE FORMATION</a:t>
            </a:r>
          </a:p>
          <a:p>
            <a:pPr algn="ctr"/>
            <a:endParaRPr lang="fr-FR" sz="90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21" name="Picture 15" descr="learning-crm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62820" y="5975351"/>
            <a:ext cx="151288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4211637" y="6119820"/>
            <a:ext cx="446405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</a:t>
            </a:r>
            <a:r>
              <a:rPr lang="fr-FR" sz="1200" b="1" dirty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fr-FR" sz="900" b="1" dirty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Centre de formation interne : « Campus Acticall » et centre de formation externe basé sur les techniques d’e-</a:t>
            </a:r>
            <a:r>
              <a:rPr lang="fr-FR" sz="900" b="1" dirty="0" err="1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learning</a:t>
            </a:r>
            <a:r>
              <a:rPr lang="fr-FR" sz="900" b="1" dirty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.</a:t>
            </a:r>
            <a:endParaRPr lang="fr-FR" sz="9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5976" y="5694363"/>
            <a:ext cx="288925" cy="14446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cs typeface="Arial" pitchFamily="34" charset="0"/>
            </a:endParaRPr>
          </a:p>
        </p:txBody>
      </p:sp>
      <p:sp>
        <p:nvSpPr>
          <p:cNvPr id="24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16200" y="5694363"/>
            <a:ext cx="288925" cy="144462"/>
          </a:xfrm>
          <a:prstGeom prst="actionButtonForwardNex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cs typeface="Arial" pitchFamily="34" charset="0"/>
            </a:endParaRPr>
          </a:p>
        </p:txBody>
      </p:sp>
      <p:sp>
        <p:nvSpPr>
          <p:cNvPr id="2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427539" y="5694363"/>
            <a:ext cx="288925" cy="144462"/>
          </a:xfrm>
          <a:prstGeom prst="actionButtonForwardNex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cs typeface="Arial" pitchFamily="34" charset="0"/>
            </a:endParaRPr>
          </a:p>
        </p:txBody>
      </p:sp>
      <p:sp>
        <p:nvSpPr>
          <p:cNvPr id="26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89676" y="5683251"/>
            <a:ext cx="288925" cy="144463"/>
          </a:xfrm>
          <a:prstGeom prst="actionButtonForwardNex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cs typeface="Arial" pitchFamily="34" charset="0"/>
            </a:endParaRPr>
          </a:p>
        </p:txBody>
      </p:sp>
      <p:sp>
        <p:nvSpPr>
          <p:cNvPr id="27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01014" y="5694363"/>
            <a:ext cx="288925" cy="144462"/>
          </a:xfrm>
          <a:prstGeom prst="actionButtonForwardNex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cs typeface="Arial" pitchFamily="34" charset="0"/>
            </a:endParaRPr>
          </a:p>
        </p:txBody>
      </p:sp>
    </p:spTree>
  </p:cSld>
  <p:clrMapOvr>
    <a:masterClrMapping/>
  </p:clrMapOvr>
  <p:transition spd="slow" advTm="6000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ZoneTexte 46"/>
          <p:cNvSpPr txBox="1"/>
          <p:nvPr/>
        </p:nvSpPr>
        <p:spPr>
          <a:xfrm>
            <a:off x="87300" y="379404"/>
            <a:ext cx="6996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000" b="1" kern="0" dirty="0" smtClean="0">
                <a:solidFill>
                  <a:srgbClr val="005183"/>
                </a:solidFill>
                <a:latin typeface="Arial"/>
                <a:ea typeface="+mj-ea"/>
                <a:cs typeface="+mj-cs"/>
              </a:rPr>
              <a:t>PRINCIPAUX CLIENTS</a:t>
            </a:r>
            <a:endParaRPr lang="fr-FR" dirty="0"/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625464" y="1276344"/>
            <a:ext cx="2428875" cy="1150938"/>
          </a:xfrm>
          <a:prstGeom prst="rect">
            <a:avLst/>
          </a:prstGeom>
          <a:noFill/>
          <a:ln w="9525" algn="ctr">
            <a:solidFill>
              <a:srgbClr val="00336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fr-FR" sz="1200" b="1" dirty="0">
                <a:latin typeface="Calibri" pitchFamily="34" charset="0"/>
                <a:cs typeface="Arial" charset="0"/>
              </a:rPr>
              <a:t>Services clients</a:t>
            </a:r>
          </a:p>
        </p:txBody>
      </p:sp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340" y="1776410"/>
            <a:ext cx="549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2852" y="1847848"/>
            <a:ext cx="3810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9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82720" y="1847848"/>
            <a:ext cx="7207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1" descr="michelin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97302" y="1847856"/>
            <a:ext cx="779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Rectangle 13"/>
          <p:cNvSpPr>
            <a:spLocks noChangeArrowheads="1"/>
          </p:cNvSpPr>
          <p:nvPr/>
        </p:nvSpPr>
        <p:spPr bwMode="auto">
          <a:xfrm>
            <a:off x="3411546" y="1276344"/>
            <a:ext cx="2857500" cy="1150938"/>
          </a:xfrm>
          <a:prstGeom prst="rect">
            <a:avLst/>
          </a:prstGeom>
          <a:noFill/>
          <a:ln w="9525" algn="ctr">
            <a:solidFill>
              <a:srgbClr val="00336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fr-FR" sz="1200" b="1" dirty="0">
                <a:latin typeface="Calibri" pitchFamily="34" charset="0"/>
                <a:cs typeface="Arial" charset="0"/>
              </a:rPr>
              <a:t>Services consommateurs &amp; fidélisation</a:t>
            </a:r>
          </a:p>
        </p:txBody>
      </p:sp>
      <p:sp>
        <p:nvSpPr>
          <p:cNvPr id="59" name="Rectangle 14"/>
          <p:cNvSpPr>
            <a:spLocks noChangeArrowheads="1"/>
          </p:cNvSpPr>
          <p:nvPr/>
        </p:nvSpPr>
        <p:spPr bwMode="auto">
          <a:xfrm>
            <a:off x="625464" y="2490790"/>
            <a:ext cx="5929354" cy="1285875"/>
          </a:xfrm>
          <a:prstGeom prst="rect">
            <a:avLst/>
          </a:prstGeom>
          <a:noFill/>
          <a:ln w="9525" algn="ctr">
            <a:solidFill>
              <a:srgbClr val="00336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cs typeface="Arial" charset="0"/>
              </a:rPr>
              <a:t>Pôle Santé: Services d’information 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cs typeface="Arial" charset="0"/>
              </a:rPr>
              <a:t> et d’accompagnement des patients</a:t>
            </a:r>
          </a:p>
        </p:txBody>
      </p:sp>
      <p:pic>
        <p:nvPicPr>
          <p:cNvPr id="62" name="Picture 18" descr="samsung_log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69114" y="1633544"/>
            <a:ext cx="914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Rectangle 19"/>
          <p:cNvSpPr>
            <a:spLocks noChangeArrowheads="1"/>
          </p:cNvSpPr>
          <p:nvPr/>
        </p:nvSpPr>
        <p:spPr bwMode="auto">
          <a:xfrm>
            <a:off x="6697677" y="1276356"/>
            <a:ext cx="1714500" cy="1139825"/>
          </a:xfrm>
          <a:prstGeom prst="rect">
            <a:avLst/>
          </a:prstGeom>
          <a:noFill/>
          <a:ln w="9525" algn="ctr">
            <a:solidFill>
              <a:srgbClr val="00336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fr-FR" sz="1200" b="1" dirty="0">
                <a:latin typeface="Calibri" pitchFamily="34" charset="0"/>
                <a:cs typeface="Arial" charset="0"/>
              </a:rPr>
              <a:t>Assistance technique</a:t>
            </a:r>
          </a:p>
        </p:txBody>
      </p:sp>
      <p:pic>
        <p:nvPicPr>
          <p:cNvPr id="76" name="Picture 23" descr="Retour à l'accueil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54427" y="3205169"/>
            <a:ext cx="92868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24" descr="tabac-info-service.fr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25677" y="3348044"/>
            <a:ext cx="1281112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6697677" y="2705106"/>
            <a:ext cx="1693862" cy="7842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u="sng" dirty="0">
                <a:latin typeface="+mn-lt"/>
                <a:cs typeface="Arial" pitchFamily="34" charset="0"/>
              </a:rPr>
              <a:t>Plateforme multi-canal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latin typeface="+mn-lt"/>
                <a:cs typeface="Arial" pitchFamily="34" charset="0"/>
              </a:rPr>
              <a:t>Téléphone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latin typeface="+mn-lt"/>
                <a:cs typeface="Arial" pitchFamily="34" charset="0"/>
              </a:rPr>
              <a:t>Mails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latin typeface="+mn-lt"/>
                <a:cs typeface="Arial" pitchFamily="34" charset="0"/>
              </a:rPr>
              <a:t>Courriers / Fax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latin typeface="+mn-lt"/>
                <a:cs typeface="Arial" pitchFamily="34" charset="0"/>
              </a:rPr>
              <a:t>Visio</a:t>
            </a:r>
          </a:p>
        </p:txBody>
      </p:sp>
      <p:pic>
        <p:nvPicPr>
          <p:cNvPr id="79" name="Picture 3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82852" y="1318960"/>
            <a:ext cx="428628" cy="50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3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984240" y="2890836"/>
            <a:ext cx="10001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41" descr="Unileve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768864" y="1847856"/>
            <a:ext cx="3333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42" descr="logo C+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54158" y="1490658"/>
            <a:ext cx="8493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Picture 8" descr="logo AMEX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697802" y="1990731"/>
            <a:ext cx="6096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2" descr="http://www.3ie.fr/lipsor/images/Accor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340364" y="1633544"/>
            <a:ext cx="777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5" name="Connecteur droit 52"/>
          <p:cNvCxnSpPr>
            <a:cxnSpLocks noChangeShapeType="1"/>
          </p:cNvCxnSpPr>
          <p:nvPr/>
        </p:nvCxnSpPr>
        <p:spPr bwMode="auto">
          <a:xfrm rot="5400000">
            <a:off x="4964127" y="3224219"/>
            <a:ext cx="896937" cy="1587"/>
          </a:xfrm>
          <a:prstGeom prst="line">
            <a:avLst/>
          </a:prstGeom>
          <a:noFill/>
          <a:ln w="9525" algn="ctr">
            <a:solidFill>
              <a:srgbClr val="003366"/>
            </a:solidFill>
            <a:prstDash val="dash"/>
            <a:miter lim="800000"/>
            <a:headEnd/>
            <a:tailEnd/>
          </a:ln>
        </p:spPr>
      </p:cxnSp>
      <p:sp>
        <p:nvSpPr>
          <p:cNvPr id="86" name="Rectangle 60"/>
          <p:cNvSpPr>
            <a:spLocks noChangeArrowheads="1"/>
          </p:cNvSpPr>
          <p:nvPr/>
        </p:nvSpPr>
        <p:spPr bwMode="auto">
          <a:xfrm>
            <a:off x="625464" y="3919550"/>
            <a:ext cx="2144713" cy="1150937"/>
          </a:xfrm>
          <a:prstGeom prst="rect">
            <a:avLst/>
          </a:prstGeom>
          <a:noFill/>
          <a:ln w="9525" algn="ctr">
            <a:solidFill>
              <a:srgbClr val="00336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fr-FR" sz="1200" b="1">
                <a:latin typeface="Calibri" pitchFamily="34" charset="0"/>
                <a:cs typeface="Arial" charset="0"/>
              </a:rPr>
              <a:t>Télévente (sortants &amp; entrants)</a:t>
            </a:r>
          </a:p>
        </p:txBody>
      </p:sp>
      <p:pic>
        <p:nvPicPr>
          <p:cNvPr id="87" name="Picture 23" descr="gdf1-RDHcmj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697052" y="4276731"/>
            <a:ext cx="806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24" descr="logo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982677" y="4776794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2" descr="http://tbn0.google.com/images?q=tbn:8VMAm9XcKKENtM:http://www.jukebox-france.com/images/galerie_jukeboxes_neufs/sofinco.jpg">
            <a:hlinkClick r:id="rId19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054114" y="4205294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Rectangle 65"/>
          <p:cNvSpPr>
            <a:spLocks noChangeArrowheads="1"/>
          </p:cNvSpPr>
          <p:nvPr/>
        </p:nvSpPr>
        <p:spPr bwMode="auto">
          <a:xfrm>
            <a:off x="3125802" y="3919544"/>
            <a:ext cx="2286000" cy="1143000"/>
          </a:xfrm>
          <a:prstGeom prst="rect">
            <a:avLst/>
          </a:prstGeom>
          <a:noFill/>
          <a:ln w="9525" algn="ctr">
            <a:solidFill>
              <a:srgbClr val="00336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fr-FR" sz="1200" b="1">
                <a:latin typeface="Calibri" pitchFamily="34" charset="0"/>
                <a:cs typeface="Arial" charset="0"/>
              </a:rPr>
              <a:t>Prise de Rdv et création de trafic</a:t>
            </a:r>
          </a:p>
        </p:txBody>
      </p:sp>
      <p:pic>
        <p:nvPicPr>
          <p:cNvPr id="91" name="Picture 10" descr="Citroën logo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3482989" y="4348169"/>
            <a:ext cx="5667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2" descr="http://tbn0.google.com/images?q=tbn:h1E6Wz9EldMWnM:http://www.pentagongps.co.uk/images/toyota_logo_2.jpg">
            <a:hlinkClick r:id="rId22"/>
          </p:cNvPr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4340239" y="4276731"/>
            <a:ext cx="5238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Rectangle 68"/>
          <p:cNvSpPr>
            <a:spLocks noChangeArrowheads="1"/>
          </p:cNvSpPr>
          <p:nvPr/>
        </p:nvSpPr>
        <p:spPr bwMode="auto">
          <a:xfrm>
            <a:off x="625464" y="5133996"/>
            <a:ext cx="2143125" cy="1150938"/>
          </a:xfrm>
          <a:prstGeom prst="rect">
            <a:avLst/>
          </a:prstGeom>
          <a:noFill/>
          <a:ln w="9525" algn="ctr">
            <a:solidFill>
              <a:srgbClr val="00336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fr-FR" sz="1200" b="1" dirty="0">
                <a:latin typeface="Calibri" pitchFamily="34" charset="0"/>
                <a:cs typeface="Arial" charset="0"/>
              </a:rPr>
              <a:t>Collecte de dons</a:t>
            </a:r>
          </a:p>
        </p:txBody>
      </p:sp>
      <p:pic>
        <p:nvPicPr>
          <p:cNvPr id="94" name="Picture 14" descr="logo unicef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982677" y="5348294"/>
            <a:ext cx="68897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15" descr="logo apf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839778" y="5776938"/>
            <a:ext cx="6127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16" descr="logo ARC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1768472" y="5705500"/>
            <a:ext cx="4206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17" descr="logo">
            <a:hlinkClick r:id="rId27"/>
          </p:cNvPr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2197100" y="5205434"/>
            <a:ext cx="5270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11" descr="samsung_log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97239" y="5491169"/>
            <a:ext cx="914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" name="Rectangle 74"/>
          <p:cNvSpPr>
            <a:spLocks noChangeArrowheads="1"/>
          </p:cNvSpPr>
          <p:nvPr/>
        </p:nvSpPr>
        <p:spPr bwMode="auto">
          <a:xfrm>
            <a:off x="3125802" y="5133981"/>
            <a:ext cx="2286000" cy="1150938"/>
          </a:xfrm>
          <a:prstGeom prst="rect">
            <a:avLst/>
          </a:prstGeom>
          <a:noFill/>
          <a:ln w="9525" algn="ctr">
            <a:solidFill>
              <a:srgbClr val="00336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fr-FR" sz="1200" b="1" dirty="0" err="1">
                <a:latin typeface="Calibri" pitchFamily="34" charset="0"/>
                <a:cs typeface="Arial" charset="0"/>
              </a:rPr>
              <a:t>Welcome</a:t>
            </a:r>
            <a:r>
              <a:rPr lang="fr-FR" sz="1200" b="1" dirty="0">
                <a:latin typeface="Calibri" pitchFamily="34" charset="0"/>
                <a:cs typeface="Arial" charset="0"/>
              </a:rPr>
              <a:t> Call &amp; rétention clients</a:t>
            </a:r>
          </a:p>
        </p:txBody>
      </p:sp>
      <p:pic>
        <p:nvPicPr>
          <p:cNvPr id="100" name="Picture 22"/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3625864" y="5991231"/>
            <a:ext cx="11779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Image 76"/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4768864" y="5419731"/>
            <a:ext cx="5715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" name="Rectangle 80"/>
          <p:cNvSpPr>
            <a:spLocks noChangeArrowheads="1"/>
          </p:cNvSpPr>
          <p:nvPr/>
        </p:nvSpPr>
        <p:spPr bwMode="auto">
          <a:xfrm>
            <a:off x="6626239" y="3705231"/>
            <a:ext cx="2071688" cy="1143000"/>
          </a:xfrm>
          <a:prstGeom prst="rect">
            <a:avLst/>
          </a:prstGeom>
          <a:noFill/>
          <a:ln w="9525" algn="ctr">
            <a:solidFill>
              <a:srgbClr val="00336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fr-FR" sz="1200" b="1">
                <a:latin typeface="Calibri" pitchFamily="34" charset="0"/>
                <a:cs typeface="Arial" charset="0"/>
              </a:rPr>
              <a:t>Etude de la satisfaction clients</a:t>
            </a:r>
          </a:p>
        </p:txBody>
      </p:sp>
      <p:pic>
        <p:nvPicPr>
          <p:cNvPr id="103" name="Picture 7" descr="societegle"/>
          <p:cNvPicPr>
            <a:picLocks noChangeAspect="1" noChangeArrowheads="1"/>
          </p:cNvPicPr>
          <p:nvPr/>
        </p:nvPicPr>
        <p:blipFill>
          <a:blip r:embed="rId31"/>
          <a:srcRect t="5637" r="90538" b="37999"/>
          <a:stretch>
            <a:fillRect/>
          </a:stretch>
        </p:blipFill>
        <p:spPr bwMode="auto">
          <a:xfrm>
            <a:off x="6911989" y="4276731"/>
            <a:ext cx="45720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12"/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7769239" y="4205294"/>
            <a:ext cx="6477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" name="Rectangle 83"/>
          <p:cNvSpPr>
            <a:spLocks noChangeArrowheads="1"/>
          </p:cNvSpPr>
          <p:nvPr/>
        </p:nvSpPr>
        <p:spPr bwMode="auto">
          <a:xfrm>
            <a:off x="6626239" y="4919669"/>
            <a:ext cx="2071688" cy="1428750"/>
          </a:xfrm>
          <a:prstGeom prst="rect">
            <a:avLst/>
          </a:prstGeom>
          <a:noFill/>
          <a:ln w="9525" algn="ctr">
            <a:solidFill>
              <a:srgbClr val="00336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fr-FR" sz="1200" b="1">
                <a:latin typeface="Calibri" pitchFamily="34" charset="0"/>
                <a:cs typeface="Arial" charset="0"/>
              </a:rPr>
              <a:t>Etude de la performance</a:t>
            </a:r>
          </a:p>
          <a:p>
            <a:pPr marL="457200" indent="-457200"/>
            <a:r>
              <a:rPr lang="fr-FR" sz="1200" b="1">
                <a:latin typeface="Calibri" pitchFamily="34" charset="0"/>
                <a:cs typeface="Arial" charset="0"/>
              </a:rPr>
              <a:t>de l’entreprise</a:t>
            </a:r>
          </a:p>
          <a:p>
            <a:pPr marL="457200" indent="-457200"/>
            <a:r>
              <a:rPr lang="fr-FR" sz="1000" b="1">
                <a:latin typeface="Calibri" pitchFamily="34" charset="0"/>
                <a:cs typeface="Arial" charset="0"/>
              </a:rPr>
              <a:t>(Démarches clients </a:t>
            </a:r>
          </a:p>
          <a:p>
            <a:pPr marL="457200" indent="-457200"/>
            <a:r>
              <a:rPr lang="fr-FR" sz="1000" b="1">
                <a:latin typeface="Calibri" pitchFamily="34" charset="0"/>
                <a:cs typeface="Arial" charset="0"/>
              </a:rPr>
              <a:t>mystères)</a:t>
            </a:r>
          </a:p>
        </p:txBody>
      </p:sp>
      <p:pic>
        <p:nvPicPr>
          <p:cNvPr id="106" name="Picture 11"/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7769239" y="5848356"/>
            <a:ext cx="893763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16"/>
          <p:cNvPicPr>
            <a:picLocks noChangeAspect="1" noChangeArrowheads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6697677" y="5848356"/>
            <a:ext cx="4381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21" descr="1073510303_logo_macsf"/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7197739" y="5705481"/>
            <a:ext cx="4572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" name="Picture 8" descr="http://tbn0.google.com/images?q=tbn:v81VfvijxKXXtM:http://www.eps-telesurveillance.fr/professionnels/images/interface/logo-eps.jpg">
            <a:hlinkClick r:id="rId36"/>
          </p:cNvPr>
          <p:cNvPicPr>
            <a:picLocks noChangeAspect="1" noChangeArrowheads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8159760" y="5222880"/>
            <a:ext cx="538164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" name="Picture 20"/>
          <p:cNvPicPr>
            <a:picLocks noChangeAspect="1" noChangeArrowheads="1"/>
          </p:cNvPicPr>
          <p:nvPr/>
        </p:nvPicPr>
        <p:blipFill>
          <a:blip r:embed="rId38"/>
          <a:srcRect/>
          <a:stretch>
            <a:fillRect/>
          </a:stretch>
        </p:blipFill>
        <p:spPr bwMode="auto">
          <a:xfrm>
            <a:off x="2054224" y="4562492"/>
            <a:ext cx="66992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9"/>
          <a:srcRect/>
          <a:stretch>
            <a:fillRect/>
          </a:stretch>
        </p:blipFill>
        <p:spPr bwMode="auto">
          <a:xfrm>
            <a:off x="4697427" y="2990856"/>
            <a:ext cx="6223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" name="Picture 3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9"/>
          <a:srcRect/>
          <a:stretch>
            <a:fillRect/>
          </a:stretch>
        </p:blipFill>
        <p:spPr bwMode="auto">
          <a:xfrm>
            <a:off x="5554677" y="2847981"/>
            <a:ext cx="7270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" name="ZoneTexte 112"/>
          <p:cNvSpPr txBox="1"/>
          <p:nvPr/>
        </p:nvSpPr>
        <p:spPr>
          <a:xfrm>
            <a:off x="5126052" y="2490794"/>
            <a:ext cx="150018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cs typeface="Arial" charset="0"/>
              </a:rPr>
              <a:t>Gestion de crise</a:t>
            </a:r>
          </a:p>
        </p:txBody>
      </p:sp>
      <p:sp>
        <p:nvSpPr>
          <p:cNvPr id="114" name="Espace réservé du numéro de diapositive 59"/>
          <p:cNvSpPr txBox="1">
            <a:spLocks/>
          </p:cNvSpPr>
          <p:nvPr/>
        </p:nvSpPr>
        <p:spPr>
          <a:xfrm>
            <a:off x="4054489" y="6054731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2608A1-5AF2-490B-83D7-02A228FF2267}" type="slidenum">
              <a:rPr kumimoji="0" lang="fr-B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B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115" name="Picture 1040" descr="logo_mutualite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0"/>
          <a:srcRect/>
          <a:stretch>
            <a:fillRect/>
          </a:stretch>
        </p:blipFill>
        <p:spPr bwMode="auto">
          <a:xfrm>
            <a:off x="1163628" y="3249612"/>
            <a:ext cx="642942" cy="45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à coins arrondis 20"/>
          <p:cNvSpPr/>
          <p:nvPr/>
        </p:nvSpPr>
        <p:spPr bwMode="auto">
          <a:xfrm>
            <a:off x="1343016" y="5222880"/>
            <a:ext cx="6816744" cy="1023969"/>
          </a:xfrm>
          <a:prstGeom prst="roundRect">
            <a:avLst/>
          </a:prstGeom>
          <a:solidFill>
            <a:srgbClr val="33669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lvl="2"/>
            <a:r>
              <a:rPr lang="fr-FR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Acticall met en place une démarche de </a:t>
            </a:r>
            <a:r>
              <a:rPr lang="fr-FR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prévention et de promotion </a:t>
            </a:r>
            <a:r>
              <a:rPr lang="fr-FR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 la santé au travail.</a:t>
            </a:r>
            <a:endParaRPr lang="fr-FR" sz="20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27" name="Rectangle 2050"/>
          <p:cNvSpPr>
            <a:spLocks noGrp="1" noChangeArrowheads="1"/>
          </p:cNvSpPr>
          <p:nvPr>
            <p:ph type="title" idx="4294967295"/>
          </p:nvPr>
        </p:nvSpPr>
        <p:spPr>
          <a:xfrm>
            <a:off x="107580" y="425943"/>
            <a:ext cx="7772400" cy="400050"/>
          </a:xfrm>
        </p:spPr>
        <p:txBody>
          <a:bodyPr>
            <a:spAutoFit/>
          </a:bodyPr>
          <a:lstStyle/>
          <a:p>
            <a:pPr marL="514350" indent="-514350"/>
            <a:r>
              <a:rPr lang="fr-FR" sz="2000" dirty="0" smtClean="0">
                <a:latin typeface="Arial" pitchFamily="34" charset="0"/>
                <a:cs typeface="Arial" pitchFamily="34" charset="0"/>
              </a:rPr>
              <a:t>CONSTAT DANS L’ENTREPRISE :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1" y="1065213"/>
            <a:ext cx="18473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r-FR">
                <a:cs typeface="Arial" charset="0"/>
              </a:rPr>
              <a:t/>
            </a:r>
            <a:br>
              <a:rPr lang="fr-FR">
                <a:cs typeface="Arial" charset="0"/>
              </a:rPr>
            </a:br>
            <a:endParaRPr lang="fr-FR">
              <a:cs typeface="Arial" charset="0"/>
            </a:endParaRPr>
          </a:p>
          <a:p>
            <a:endParaRPr lang="fr-FR">
              <a:cs typeface="Arial" charset="0"/>
            </a:endParaRPr>
          </a:p>
        </p:txBody>
      </p:sp>
      <p:sp>
        <p:nvSpPr>
          <p:cNvPr id="1037" name="Rectangle 15"/>
          <p:cNvSpPr>
            <a:spLocks noChangeArrowheads="1"/>
          </p:cNvSpPr>
          <p:nvPr/>
        </p:nvSpPr>
        <p:spPr bwMode="auto">
          <a:xfrm>
            <a:off x="1" y="1514475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cs typeface="Arial" charset="0"/>
            </a:endParaRPr>
          </a:p>
        </p:txBody>
      </p:sp>
      <p:sp>
        <p:nvSpPr>
          <p:cNvPr id="1040" name="Espace réservé du numéro de diapositive 38"/>
          <p:cNvSpPr txBox="1">
            <a:spLocks/>
          </p:cNvSpPr>
          <p:nvPr/>
        </p:nvSpPr>
        <p:spPr bwMode="auto">
          <a:xfrm>
            <a:off x="8643938" y="6500814"/>
            <a:ext cx="50006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515C6EA-FFB8-4909-8F30-77B5608AF71B}" type="slidenum">
              <a:rPr lang="fr-FR" sz="900" i="1"/>
              <a:pPr algn="r"/>
              <a:t>5</a:t>
            </a:fld>
            <a:endParaRPr lang="fr-FR" sz="900" i="1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46076" y="738180"/>
            <a:ext cx="7713684" cy="520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SzPct val="80000"/>
            </a:pPr>
            <a:endParaRPr lang="fr-FR" dirty="0">
              <a:cs typeface="Arial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L’activité est génératrice de stress du fait de la gestion du contact avec le client</a:t>
            </a: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La sédentarité rend difficile l’exercice physique et la détente</a:t>
            </a: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L’utilisation permanente des écrans et des casques téléphoniques provoquent fatigues auditive et visuelle (nervosité</a:t>
            </a: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, stress</a:t>
            </a: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La bonne santé au travail est un facteur de motivation, d’efficacité et d’assiduité au travail des centres de relation client</a:t>
            </a: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Une approche globale de la santé fait partie intégrante de la responsabilité sociale </a:t>
            </a: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l’entreprise</a:t>
            </a: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endParaRPr lang="fr-FR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b="1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>
              <a:cs typeface="Arial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SzPct val="80000"/>
            </a:pPr>
            <a:endParaRPr lang="fr-FR" sz="1200" dirty="0">
              <a:cs typeface="Arial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 </a:t>
            </a:r>
            <a:fld id="{8781F20F-C730-4E13-AADC-5329A6F52237}" type="slidenum">
              <a:rPr lang="fr-FR" altLang="fr-FR" smtClean="0">
                <a:solidFill>
                  <a:srgbClr val="005183"/>
                </a:solidFill>
              </a:rPr>
              <a:pPr>
                <a:defRPr/>
              </a:pPr>
              <a:t>6</a:t>
            </a:fld>
            <a:endParaRPr lang="fr-FR" altLang="fr-FR">
              <a:solidFill>
                <a:srgbClr val="005183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66688" y="200016"/>
            <a:ext cx="735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/>
            <a:r>
              <a:rPr lang="fr-FR" sz="2000" b="1" dirty="0" smtClean="0">
                <a:solidFill>
                  <a:srgbClr val="005183"/>
                </a:solidFill>
                <a:latin typeface="Arial" pitchFamily="34" charset="0"/>
                <a:ea typeface="+mj-ea"/>
                <a:cs typeface="Arial" pitchFamily="34" charset="0"/>
              </a:rPr>
              <a:t>THEMES FAISANT PARTIE DU PROGRAMME DE PROMOTION DE LA SANTE AU TRAVAIL</a:t>
            </a:r>
            <a:endParaRPr lang="fr-FR" sz="2000" b="1" dirty="0" smtClean="0">
              <a:solidFill>
                <a:srgbClr val="00518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46076" y="917568"/>
            <a:ext cx="7713684" cy="41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SzPct val="80000"/>
            </a:pPr>
            <a:endParaRPr lang="fr-FR" dirty="0">
              <a:cs typeface="Arial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b="1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sz="1800" b="1" cap="small" dirty="0" smtClean="0">
                <a:latin typeface="Arial" pitchFamily="34" charset="0"/>
                <a:cs typeface="Arial" pitchFamily="34" charset="0"/>
              </a:rPr>
              <a:t>Intervention sur le stress et les situations difficiles</a:t>
            </a: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800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sz="1800" b="1" cap="small" dirty="0" smtClean="0">
                <a:latin typeface="Arial" pitchFamily="34" charset="0"/>
                <a:cs typeface="Arial" pitchFamily="34" charset="0"/>
              </a:rPr>
              <a:t>Axes d’intervention Santé :</a:t>
            </a:r>
          </a:p>
          <a:p>
            <a:pPr marL="1790700" lvl="2" indent="-352425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ü"/>
            </a:pPr>
            <a:r>
              <a:rPr lang="fr-FR" sz="1800" b="1" cap="small" dirty="0" smtClean="0">
                <a:latin typeface="Arial" pitchFamily="34" charset="0"/>
                <a:cs typeface="Arial" pitchFamily="34" charset="0"/>
              </a:rPr>
              <a:t>Nutrition</a:t>
            </a:r>
          </a:p>
          <a:p>
            <a:pPr marL="1790700" lvl="2" indent="-352425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ü"/>
            </a:pPr>
            <a:r>
              <a:rPr lang="fr-FR" sz="1800" b="1" cap="small" dirty="0" smtClean="0">
                <a:latin typeface="Arial" pitchFamily="34" charset="0"/>
                <a:cs typeface="Arial" pitchFamily="34" charset="0"/>
              </a:rPr>
              <a:t>Plan anti-tabac</a:t>
            </a:r>
          </a:p>
          <a:p>
            <a:pPr marL="1790700" lvl="2" indent="-352425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ü"/>
            </a:pPr>
            <a:r>
              <a:rPr lang="fr-FR" sz="1800" b="1" cap="small" dirty="0" smtClean="0">
                <a:latin typeface="Arial" pitchFamily="34" charset="0"/>
                <a:cs typeface="Arial" pitchFamily="34" charset="0"/>
              </a:rPr>
              <a:t>Addictions diverses (alcool, stupéfiants…)</a:t>
            </a: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800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sz="1800" b="1" cap="small" dirty="0" smtClean="0">
                <a:latin typeface="Arial" pitchFamily="34" charset="0"/>
                <a:cs typeface="Arial" pitchFamily="34" charset="0"/>
              </a:rPr>
              <a:t>Santé au travail : </a:t>
            </a:r>
          </a:p>
          <a:p>
            <a:pPr marL="17907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ü"/>
            </a:pPr>
            <a:r>
              <a:rPr lang="fr-FR" sz="1800" b="1" cap="small" dirty="0" smtClean="0">
                <a:latin typeface="Arial" pitchFamily="34" charset="0"/>
                <a:cs typeface="Arial" pitchFamily="34" charset="0"/>
              </a:rPr>
              <a:t>Gestes et postures</a:t>
            </a:r>
          </a:p>
          <a:p>
            <a:pPr marL="17907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ü"/>
            </a:pPr>
            <a:r>
              <a:rPr lang="fr-FR" sz="1800" b="1" cap="small" dirty="0" smtClean="0">
                <a:latin typeface="Arial" pitchFamily="34" charset="0"/>
                <a:cs typeface="Arial" pitchFamily="34" charset="0"/>
              </a:rPr>
              <a:t>Contrôles auditifs et visuels</a:t>
            </a:r>
          </a:p>
          <a:p>
            <a:pPr marL="17907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ü"/>
            </a:pPr>
            <a:r>
              <a:rPr lang="fr-FR" sz="1800" b="1" cap="small" dirty="0" smtClean="0">
                <a:latin typeface="Arial" pitchFamily="34" charset="0"/>
                <a:cs typeface="Arial" pitchFamily="34" charset="0"/>
              </a:rPr>
              <a:t>Troubles musculosquelettiques</a:t>
            </a:r>
            <a:endParaRPr lang="fr-FR" sz="1800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>
              <a:cs typeface="Arial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SzPct val="80000"/>
            </a:pPr>
            <a:endParaRPr lang="fr-FR" sz="1200" dirty="0">
              <a:cs typeface="Arial" charset="0"/>
            </a:endParaRPr>
          </a:p>
        </p:txBody>
      </p:sp>
    </p:spTree>
  </p:cSld>
  <p:clrMapOvr>
    <a:masterClrMapping/>
  </p:clrMapOvr>
  <p:transition spd="slow" advTm="600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 </a:t>
            </a:r>
            <a:fld id="{8781F20F-C730-4E13-AADC-5329A6F52237}" type="slidenum">
              <a:rPr lang="fr-FR" altLang="fr-FR" smtClean="0">
                <a:solidFill>
                  <a:srgbClr val="005183"/>
                </a:solidFill>
              </a:rPr>
              <a:pPr>
                <a:defRPr/>
              </a:pPr>
              <a:t>7</a:t>
            </a:fld>
            <a:endParaRPr lang="fr-FR" altLang="fr-FR">
              <a:solidFill>
                <a:srgbClr val="005183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66688" y="379404"/>
            <a:ext cx="5561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/>
            <a:r>
              <a:rPr lang="fr-FR" sz="2000" b="1" dirty="0" smtClean="0">
                <a:solidFill>
                  <a:srgbClr val="005183"/>
                </a:solidFill>
                <a:latin typeface="Arial" pitchFamily="34" charset="0"/>
                <a:ea typeface="+mj-ea"/>
                <a:cs typeface="Arial" pitchFamily="34" charset="0"/>
              </a:rPr>
              <a:t>MOYENS MIS EN OEUVRE</a:t>
            </a:r>
            <a:endParaRPr lang="fr-FR" sz="2000" b="1" dirty="0" smtClean="0">
              <a:solidFill>
                <a:srgbClr val="00518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04852" y="379404"/>
            <a:ext cx="7713684" cy="538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SzPct val="80000"/>
            </a:pPr>
            <a:endParaRPr lang="fr-FR" dirty="0">
              <a:cs typeface="Arial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Création d’un espace « Santé au travail»  sur l’Intranet de l’entreprise</a:t>
            </a: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400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Campagnes d’affichage</a:t>
            </a: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400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Aménagement des salles de pauses</a:t>
            </a: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400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Equipements de protection individuels (casques, repose pieds, écrans plats…)</a:t>
            </a: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400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Formation gestes et postures</a:t>
            </a: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400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Recours aux cellules du « Pôle Santé » de l’entreprise : </a:t>
            </a: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400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400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400" b="1" cap="small" dirty="0" smtClean="0">
              <a:latin typeface="Arial" pitchFamily="34" charset="0"/>
              <a:cs typeface="Arial" pitchFamily="34" charset="0"/>
            </a:endParaRPr>
          </a:p>
          <a:p>
            <a:pPr marL="1619250" lvl="3" indent="-26670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ü"/>
            </a:pPr>
            <a:r>
              <a:rPr lang="fr-FR" cap="small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pécialistes : Nutritionniste, Tabacologue, Psychologue, Médecin, Auxiliaires de santé</a:t>
            </a:r>
          </a:p>
          <a:p>
            <a:pPr marL="457200" lvl="3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ü"/>
            </a:pPr>
            <a:r>
              <a:rPr lang="fr-FR" sz="400" b="1" cap="small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lvl="3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ü"/>
            </a:pPr>
            <a:endParaRPr lang="fr-FR" sz="400" b="1" cap="small" dirty="0" smtClean="0">
              <a:latin typeface="Arial" pitchFamily="34" charset="0"/>
              <a:cs typeface="Arial" pitchFamily="34" charset="0"/>
            </a:endParaRPr>
          </a:p>
          <a:p>
            <a:pPr marL="1619250" lvl="3" indent="-180975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ü"/>
            </a:pP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Interventions : </a:t>
            </a:r>
          </a:p>
          <a:p>
            <a:pPr marL="1000125" lvl="3" indent="-180975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400" b="1" cap="small" dirty="0" smtClean="0">
              <a:latin typeface="Arial" pitchFamily="34" charset="0"/>
              <a:cs typeface="Arial" pitchFamily="34" charset="0"/>
            </a:endParaRPr>
          </a:p>
          <a:p>
            <a:pPr marL="2247900" lvl="3" indent="-352425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ü"/>
            </a:pP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Ecoute</a:t>
            </a:r>
          </a:p>
          <a:p>
            <a:pPr marL="2247900" lvl="3" indent="-352425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ü"/>
            </a:pP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Information</a:t>
            </a:r>
          </a:p>
          <a:p>
            <a:pPr marL="2247900" lvl="3" indent="-352425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ü"/>
            </a:pP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Soutien</a:t>
            </a:r>
          </a:p>
          <a:p>
            <a:pPr marL="2247900" lvl="3" indent="-352425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ü"/>
            </a:pPr>
            <a:r>
              <a:rPr lang="fr-FR" b="1" cap="small" dirty="0" smtClean="0">
                <a:latin typeface="Arial" pitchFamily="34" charset="0"/>
                <a:cs typeface="Arial" pitchFamily="34" charset="0"/>
              </a:rPr>
              <a:t>Aide et orientation vers des spécialistes</a:t>
            </a:r>
            <a:endParaRPr lang="fr-FR" b="1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dirty="0">
              <a:cs typeface="Arial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SzPct val="80000"/>
            </a:pPr>
            <a:endParaRPr lang="fr-FR" dirty="0">
              <a:cs typeface="Arial" charset="0"/>
            </a:endParaRPr>
          </a:p>
        </p:txBody>
      </p:sp>
    </p:spTree>
  </p:cSld>
  <p:clrMapOvr>
    <a:masterClrMapping/>
  </p:clrMapOvr>
  <p:transition spd="slow" advTm="6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 </a:t>
            </a:r>
            <a:fld id="{8781F20F-C730-4E13-AADC-5329A6F52237}" type="slidenum">
              <a:rPr lang="fr-FR" altLang="fr-FR" smtClean="0">
                <a:solidFill>
                  <a:srgbClr val="005183"/>
                </a:solidFill>
              </a:rPr>
              <a:pPr>
                <a:defRPr/>
              </a:pPr>
              <a:t>8</a:t>
            </a:fld>
            <a:endParaRPr lang="fr-FR" altLang="fr-FR">
              <a:solidFill>
                <a:srgbClr val="005183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66688" y="379404"/>
            <a:ext cx="5561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/>
            <a:r>
              <a:rPr lang="fr-FR" sz="2000" b="1" dirty="0" smtClean="0">
                <a:solidFill>
                  <a:srgbClr val="005183"/>
                </a:solidFill>
                <a:latin typeface="Arial" pitchFamily="34" charset="0"/>
                <a:ea typeface="+mj-ea"/>
                <a:cs typeface="Arial" pitchFamily="34" charset="0"/>
              </a:rPr>
              <a:t>COMMUNICATION : </a:t>
            </a:r>
            <a:endParaRPr lang="fr-FR" sz="2000" b="1" dirty="0" smtClean="0">
              <a:solidFill>
                <a:srgbClr val="00518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25464" y="1096956"/>
            <a:ext cx="7713684" cy="358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675" lvl="2" indent="1905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b="1" dirty="0" smtClean="0">
              <a:latin typeface="Arial" pitchFamily="34" charset="0"/>
              <a:cs typeface="Arial" pitchFamily="34" charset="0"/>
            </a:endParaRPr>
          </a:p>
          <a:p>
            <a:pPr marL="66675" lvl="2" indent="1905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b="1" dirty="0" smtClean="0">
              <a:latin typeface="Arial" pitchFamily="34" charset="0"/>
              <a:cs typeface="Arial" pitchFamily="34" charset="0"/>
            </a:endParaRPr>
          </a:p>
          <a:p>
            <a:pPr marL="66675" lvl="2" indent="1905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b="1" dirty="0" smtClean="0">
              <a:latin typeface="Arial" pitchFamily="34" charset="0"/>
              <a:cs typeface="Arial" pitchFamily="34" charset="0"/>
            </a:endParaRPr>
          </a:p>
          <a:p>
            <a:pPr marL="66675" lvl="2" indent="19050" algn="l">
              <a:lnSpc>
                <a:spcPct val="120000"/>
              </a:lnSpc>
              <a:spcBef>
                <a:spcPct val="20000"/>
              </a:spcBef>
              <a:buSzPct val="80000"/>
            </a:pPr>
            <a:r>
              <a:rPr lang="fr-FR" sz="1800" b="1" cap="small" dirty="0" smtClean="0">
                <a:latin typeface="Arial" pitchFamily="34" charset="0"/>
                <a:cs typeface="Arial" pitchFamily="34" charset="0"/>
              </a:rPr>
              <a:t>Une communication efficace, afin que l’ensemble des acteurs de l’entreprise soit sensibilisé à l’importance du programme : </a:t>
            </a:r>
          </a:p>
          <a:p>
            <a:pPr marL="66675" lvl="2" indent="1905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800" b="1" cap="small" dirty="0" smtClean="0">
              <a:latin typeface="Arial" pitchFamily="34" charset="0"/>
              <a:cs typeface="Arial" pitchFamily="34" charset="0"/>
            </a:endParaRPr>
          </a:p>
          <a:p>
            <a:pPr marL="1438275" lvl="2" indent="-36195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sz="1800" b="1" cap="small" dirty="0" smtClean="0">
                <a:latin typeface="Arial" pitchFamily="34" charset="0"/>
                <a:cs typeface="Arial" pitchFamily="34" charset="0"/>
              </a:rPr>
              <a:t>Information des différents organes de management </a:t>
            </a:r>
          </a:p>
          <a:p>
            <a:pPr marL="1438275" lvl="2" indent="-36195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800" b="1" cap="small" dirty="0" smtClean="0">
              <a:latin typeface="Arial" pitchFamily="34" charset="0"/>
              <a:cs typeface="Arial" pitchFamily="34" charset="0"/>
            </a:endParaRPr>
          </a:p>
          <a:p>
            <a:pPr marL="1438275" lvl="2" indent="-36195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sz="1800" b="1" cap="small" dirty="0" smtClean="0">
                <a:latin typeface="Arial" pitchFamily="34" charset="0"/>
                <a:cs typeface="Arial" pitchFamily="34" charset="0"/>
              </a:rPr>
              <a:t>Information des Représentants du Personnel : CE – CHSCT</a:t>
            </a:r>
          </a:p>
          <a:p>
            <a:pPr marL="1438275" lvl="2" indent="-36195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800" b="1" cap="small" dirty="0" smtClean="0">
              <a:latin typeface="Arial" pitchFamily="34" charset="0"/>
              <a:cs typeface="Arial" pitchFamily="34" charset="0"/>
            </a:endParaRPr>
          </a:p>
          <a:p>
            <a:pPr marL="1438275" lvl="2" indent="-361950" algn="l">
              <a:lnSpc>
                <a:spcPct val="12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fr-FR" sz="1800" b="1" cap="small" dirty="0" smtClean="0">
                <a:latin typeface="Arial" pitchFamily="34" charset="0"/>
                <a:cs typeface="Arial" pitchFamily="34" charset="0"/>
              </a:rPr>
              <a:t>Communication auprès de l’ensemble des salariés</a:t>
            </a:r>
            <a:endParaRPr lang="fr-FR" sz="1800" cap="small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 algn="l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buSzPct val="80000"/>
            </a:pPr>
            <a:endParaRPr lang="fr-FR" sz="1200" dirty="0">
              <a:cs typeface="Arial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SzPct val="80000"/>
            </a:pPr>
            <a:endParaRPr lang="fr-FR" sz="1200" dirty="0">
              <a:cs typeface="Arial" charset="0"/>
            </a:endParaRPr>
          </a:p>
        </p:txBody>
      </p:sp>
    </p:spTree>
  </p:cSld>
  <p:clrMapOvr>
    <a:masterClrMapping/>
  </p:clrMapOvr>
  <p:transition spd="slow" advTm="6000"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 - &amp;quot;Les basiques de l’offre SFR&amp;quot;&quot;/&gt;&lt;property id=&quot;20307&quot; value=&quot;313&quot;/&gt;&lt;/object&gt;&lt;object type=&quot;3&quot; unique_id=&quot;10005&quot;&gt;&lt;property id=&quot;20148&quot; value=&quot;5&quot;/&gt;&lt;property id=&quot;20300&quot; value=&quot;Diapositive 2 - &amp;quot;Les basiques de l’offre SFR&amp;quot;&quot;/&gt;&lt;property id=&quot;20307&quot; value=&quot;326&quot;/&gt;&lt;/object&gt;&lt;object type=&quot;3&quot; unique_id=&quot;10006&quot;&gt;&lt;property id=&quot;20148&quot; value=&quot;5&quot;/&gt;&lt;property id=&quot;20300&quot; value=&quot;Diapositive 3&quot;/&gt;&lt;property id=&quot;20307&quot; value=&quot;351&quot;/&gt;&lt;/object&gt;&lt;object type=&quot;3&quot; unique_id=&quot;10007&quot;&gt;&lt;property id=&quot;20148&quot; value=&quot;5&quot;/&gt;&lt;property id=&quot;20300&quot; value=&quot;Diapositive 4 - &amp;quot;A vous de jouer !&amp;quot;&quot;/&gt;&lt;property id=&quot;20307&quot; value=&quot;331&quot;/&gt;&lt;/object&gt;&lt;object type=&quot;3&quot; unique_id=&quot;10009&quot;&gt;&lt;property id=&quot;20148&quot; value=&quot;5&quot;/&gt;&lt;property id=&quot;20300&quot; value=&quot;Diapositive 5 - &amp;quot;A vous de traiter la demande du client !&amp;quot;&quot;/&gt;&lt;property id=&quot;20307&quot; value=&quot;346&quot;/&gt;&lt;/object&gt;&lt;object type=&quot;3&quot; unique_id=&quot;10012&quot;&gt;&lt;property id=&quot;20148&quot; value=&quot;5&quot;/&gt;&lt;property id=&quot;20300&quot; value=&quot;Diapositive 6&quot;/&gt;&lt;property id=&quot;20307&quot; value=&quot;352&quot;/&gt;&lt;/object&gt;&lt;object type=&quot;3&quot; unique_id=&quot;10015&quot;&gt;&lt;property id=&quot;20148&quot; value=&quot;5&quot;/&gt;&lt;property id=&quot;20300&quot; value=&quot;Diapositive 7 - &amp;quot;La classification des services SFR&amp;quot;&quot;/&gt;&lt;property id=&quot;20307&quot; value=&quot;356&quot;/&gt;&lt;/object&gt;&lt;object type=&quot;3&quot; unique_id=&quot;10023&quot;&gt;&lt;property id=&quot;20148&quot; value=&quot;5&quot;/&gt;&lt;property id=&quot;20300&quot; value=&quot;Diapositive 8&quot;/&gt;&lt;property id=&quot;20307&quot; value=&quot;343&quot;/&gt;&lt;/object&gt;&lt;/object&gt;&lt;/object&gt;&lt;/database&gt;"/>
</p:tagLst>
</file>

<file path=ppt/theme/theme1.xml><?xml version="1.0" encoding="utf-8"?>
<a:theme xmlns:a="http://schemas.openxmlformats.org/drawingml/2006/main" name="Modèle par défaut">
  <a:themeElements>
    <a:clrScheme name="Modèle par défaut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B310"/>
        </a:soli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B310"/>
        </a:soli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10902</TotalTime>
  <Words>417</Words>
  <Application>Microsoft PowerPoint</Application>
  <PresentationFormat>Affichage à l'écran (4:3)</PresentationFormat>
  <Paragraphs>168</Paragraphs>
  <Slides>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Modèle par défaut</vt:lpstr>
      <vt:lpstr>PROMOTION SANTE AU TRAVAIL ACTICALL </vt:lpstr>
      <vt:lpstr>LE GROUPE ACTICALL</vt:lpstr>
      <vt:lpstr>LE GROUPE ACTICALL : UNE OFFRE GLOBALE</vt:lpstr>
      <vt:lpstr>Diapositive 4</vt:lpstr>
      <vt:lpstr>CONSTAT DANS L’ENTREPRISE :</vt:lpstr>
      <vt:lpstr>Diapositive 6</vt:lpstr>
      <vt:lpstr>Diapositive 7</vt:lpstr>
      <vt:lpstr>Diapositive 8</vt:lpstr>
    </vt:vector>
  </TitlesOfParts>
  <Manager>DEM - Coordination et Méthodes</Manager>
  <Company>Cegetel Service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acticall</dc:title>
  <dc:subject>nouvelle version juillet08</dc:subject>
  <dc:creator>irene SOARES</dc:creator>
  <cp:lastModifiedBy>jelmatrzi</cp:lastModifiedBy>
  <cp:revision>941</cp:revision>
  <cp:lastPrinted>2004-06-04T07:16:26Z</cp:lastPrinted>
  <dcterms:created xsi:type="dcterms:W3CDTF">2004-12-29T15:33:49Z</dcterms:created>
  <dcterms:modified xsi:type="dcterms:W3CDTF">2009-03-10T15:45:08Z</dcterms:modified>
  <cp:category>Slide show</cp:category>
</cp:coreProperties>
</file>